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1" r:id="rId1"/>
  </p:sldMasterIdLst>
  <p:sldIdLst>
    <p:sldId id="266" r:id="rId2"/>
    <p:sldId id="256" r:id="rId3"/>
    <p:sldId id="257" r:id="rId4"/>
    <p:sldId id="258" r:id="rId5"/>
    <p:sldId id="259" r:id="rId6"/>
    <p:sldId id="260" r:id="rId7"/>
    <p:sldId id="262"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334853504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D829ED-6607-4F64-972C-FE0D7636C1E4}"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2412057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1655112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382345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37388828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32090989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1237774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3042189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4123644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253995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2147100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D829ED-6607-4F64-972C-FE0D7636C1E4}"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293846748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D829ED-6607-4F64-972C-FE0D7636C1E4}" type="datetimeFigureOut">
              <a:rPr lang="en-US" smtClean="0"/>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2422874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D829ED-6607-4F64-972C-FE0D7636C1E4}" type="datetimeFigureOut">
              <a:rPr lang="en-US" smtClean="0"/>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1283201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D829ED-6607-4F64-972C-FE0D7636C1E4}" type="datetimeFigureOut">
              <a:rPr lang="en-US" smtClean="0"/>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370780775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D829ED-6607-4F64-972C-FE0D7636C1E4}"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330607617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D829ED-6607-4F64-972C-FE0D7636C1E4}"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3292023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srcRect/>
          <a:tile tx="0" ty="0" sx="100000" sy="100000" flip="none" algn="tl"/>
        </a:blip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8D829ED-6607-4F64-972C-FE0D7636C1E4}" type="datetimeFigureOut">
              <a:rPr lang="en-US" smtClean="0"/>
              <a:t>3/17/2020</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93F0F5-A0CD-4BC1-98CA-365CB8D10982}" type="slidenum">
              <a:rPr lang="en-US" smtClean="0"/>
              <a:t>‹#›</a:t>
            </a:fld>
            <a:endParaRPr lang="en-US"/>
          </a:p>
        </p:txBody>
      </p:sp>
    </p:spTree>
    <p:extLst>
      <p:ext uri="{BB962C8B-B14F-4D97-AF65-F5344CB8AC3E}">
        <p14:creationId xmlns:p14="http://schemas.microsoft.com/office/powerpoint/2010/main" val="855241366"/>
      </p:ext>
    </p:extLst>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 id="2147483934" r:id="rId13"/>
    <p:sldLayoutId id="2147483935" r:id="rId14"/>
    <p:sldLayoutId id="2147483936" r:id="rId15"/>
    <p:sldLayoutId id="2147483937" r:id="rId16"/>
    <p:sldLayoutId id="2147483938"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B15182A-E9FB-4487-9857-7AC022620391}"/>
              </a:ext>
            </a:extLst>
          </p:cNvPr>
          <p:cNvSpPr/>
          <p:nvPr/>
        </p:nvSpPr>
        <p:spPr>
          <a:xfrm>
            <a:off x="3854547" y="1026942"/>
            <a:ext cx="7526215" cy="4077783"/>
          </a:xfrm>
          <a:prstGeom prst="rect">
            <a:avLst/>
          </a:prstGeom>
        </p:spPr>
        <p:txBody>
          <a:bodyPr wrap="square">
            <a:spAutoFit/>
          </a:bodyPr>
          <a:lstStyle/>
          <a:p>
            <a:pPr algn="r" rtl="1">
              <a:lnSpc>
                <a:spcPct val="107000"/>
              </a:lnSpc>
              <a:spcAft>
                <a:spcPts val="800"/>
              </a:spcAft>
            </a:pPr>
            <a:r>
              <a:rPr lang="ar-EG" sz="4400" b="1" dirty="0">
                <a:solidFill>
                  <a:srgbClr val="000000"/>
                </a:solidFill>
                <a:latin typeface="Calibri" panose="020F0502020204030204" pitchFamily="34" charset="0"/>
                <a:ea typeface="Calibri" panose="020F0502020204030204" pitchFamily="34" charset="0"/>
                <a:cs typeface="Segoe UI" panose="020B0502040204020203" pitchFamily="34" charset="0"/>
              </a:rPr>
              <a:t>اسم المقرر </a:t>
            </a:r>
            <a:r>
              <a:rPr lang="ar-EG" sz="4400" dirty="0">
                <a:solidFill>
                  <a:srgbClr val="000000"/>
                </a:solidFill>
                <a:latin typeface="Calibri" panose="020F0502020204030204" pitchFamily="34" charset="0"/>
                <a:ea typeface="Calibri" panose="020F0502020204030204" pitchFamily="34" charset="0"/>
                <a:cs typeface="Segoe UI" panose="020B0502040204020203" pitchFamily="34" charset="0"/>
              </a:rPr>
              <a:t>: </a:t>
            </a:r>
            <a:r>
              <a:rPr lang="ar-EG" sz="4400" dirty="0" err="1">
                <a:solidFill>
                  <a:srgbClr val="000000"/>
                </a:solidFill>
                <a:latin typeface="Calibri" panose="020F0502020204030204" pitchFamily="34" charset="0"/>
                <a:ea typeface="Calibri" panose="020F0502020204030204" pitchFamily="34" charset="0"/>
                <a:cs typeface="Segoe UI" panose="020B0502040204020203" pitchFamily="34" charset="0"/>
              </a:rPr>
              <a:t>أسلوبيات</a:t>
            </a:r>
            <a:r>
              <a:rPr lang="ar-EG" sz="4400" dirty="0">
                <a:solidFill>
                  <a:srgbClr val="000000"/>
                </a:solidFill>
                <a:latin typeface="Calibri" panose="020F0502020204030204" pitchFamily="34" charset="0"/>
                <a:ea typeface="Calibri" panose="020F0502020204030204" pitchFamily="34" charset="0"/>
                <a:cs typeface="Segoe UI" panose="020B0502040204020203" pitchFamily="34" charset="0"/>
              </a:rPr>
              <a:t> 4</a:t>
            </a:r>
            <a:endParaRPr lang="en-US" sz="4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EG" sz="4400" b="1" dirty="0">
                <a:solidFill>
                  <a:srgbClr val="000000"/>
                </a:solidFill>
                <a:latin typeface="Calibri" panose="020F0502020204030204" pitchFamily="34" charset="0"/>
                <a:ea typeface="Calibri" panose="020F0502020204030204" pitchFamily="34" charset="0"/>
                <a:cs typeface="Segoe UI" panose="020B0502040204020203" pitchFamily="34" charset="0"/>
              </a:rPr>
              <a:t>كود المقرر </a:t>
            </a:r>
            <a:r>
              <a:rPr lang="ar-EG" sz="4400" dirty="0">
                <a:solidFill>
                  <a:srgbClr val="000000"/>
                </a:solidFill>
                <a:latin typeface="Calibri" panose="020F0502020204030204" pitchFamily="34" charset="0"/>
                <a:ea typeface="Calibri" panose="020F0502020204030204" pitchFamily="34" charset="0"/>
                <a:cs typeface="Segoe UI" panose="020B0502040204020203" pitchFamily="34" charset="0"/>
              </a:rPr>
              <a:t>: </a:t>
            </a:r>
            <a:r>
              <a:rPr lang="en-US" sz="4400" dirty="0">
                <a:solidFill>
                  <a:srgbClr val="000000"/>
                </a:solidFill>
                <a:latin typeface="Segoe UI" panose="020B0502040204020203" pitchFamily="34" charset="0"/>
                <a:ea typeface="Calibri" panose="020F0502020204030204" pitchFamily="34" charset="0"/>
                <a:cs typeface="Arial" panose="020B0604020202020204" pitchFamily="34" charset="0"/>
              </a:rPr>
              <a:t>FRA 423</a:t>
            </a:r>
            <a:endParaRPr lang="en-US" sz="4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EG" sz="4400" b="1" dirty="0">
                <a:solidFill>
                  <a:srgbClr val="000000"/>
                </a:solidFill>
                <a:latin typeface="Calibri" panose="020F0502020204030204" pitchFamily="34" charset="0"/>
                <a:ea typeface="Calibri" panose="020F0502020204030204" pitchFamily="34" charset="0"/>
                <a:cs typeface="Segoe UI" panose="020B0502040204020203" pitchFamily="34" charset="0"/>
              </a:rPr>
              <a:t>اسم</a:t>
            </a:r>
            <a:r>
              <a:rPr lang="ar-EG" sz="4400" dirty="0">
                <a:solidFill>
                  <a:srgbClr val="000000"/>
                </a:solidFill>
                <a:latin typeface="Calibri" panose="020F0502020204030204" pitchFamily="34" charset="0"/>
                <a:ea typeface="Calibri" panose="020F0502020204030204" pitchFamily="34" charset="0"/>
                <a:cs typeface="Segoe UI" panose="020B0502040204020203" pitchFamily="34" charset="0"/>
              </a:rPr>
              <a:t> </a:t>
            </a:r>
            <a:r>
              <a:rPr lang="ar-EG" sz="4400" b="1" dirty="0">
                <a:solidFill>
                  <a:srgbClr val="000000"/>
                </a:solidFill>
                <a:latin typeface="Calibri" panose="020F0502020204030204" pitchFamily="34" charset="0"/>
                <a:ea typeface="Calibri" panose="020F0502020204030204" pitchFamily="34" charset="0"/>
                <a:cs typeface="Segoe UI" panose="020B0502040204020203" pitchFamily="34" charset="0"/>
              </a:rPr>
              <a:t>أستاذ</a:t>
            </a:r>
            <a:r>
              <a:rPr lang="ar-EG" sz="4400" dirty="0">
                <a:solidFill>
                  <a:srgbClr val="000000"/>
                </a:solidFill>
                <a:latin typeface="Calibri" panose="020F0502020204030204" pitchFamily="34" charset="0"/>
                <a:ea typeface="Calibri" panose="020F0502020204030204" pitchFamily="34" charset="0"/>
                <a:cs typeface="Segoe UI" panose="020B0502040204020203" pitchFamily="34" charset="0"/>
              </a:rPr>
              <a:t> </a:t>
            </a:r>
            <a:r>
              <a:rPr lang="ar-EG" sz="4400" b="1" dirty="0">
                <a:solidFill>
                  <a:srgbClr val="000000"/>
                </a:solidFill>
                <a:latin typeface="Calibri" panose="020F0502020204030204" pitchFamily="34" charset="0"/>
                <a:ea typeface="Calibri" panose="020F0502020204030204" pitchFamily="34" charset="0"/>
                <a:cs typeface="Segoe UI" panose="020B0502040204020203" pitchFamily="34" charset="0"/>
              </a:rPr>
              <a:t>المقرر</a:t>
            </a:r>
            <a:r>
              <a:rPr lang="ar-EG" sz="4400" dirty="0">
                <a:solidFill>
                  <a:srgbClr val="000000"/>
                </a:solidFill>
                <a:latin typeface="Calibri" panose="020F0502020204030204" pitchFamily="34" charset="0"/>
                <a:ea typeface="Calibri" panose="020F0502020204030204" pitchFamily="34" charset="0"/>
                <a:cs typeface="Segoe UI" panose="020B0502040204020203" pitchFamily="34" charset="0"/>
              </a:rPr>
              <a:t> :  د. رضا علام</a:t>
            </a:r>
            <a:endParaRPr lang="en-US" sz="4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EG" sz="4400" b="1" dirty="0">
                <a:solidFill>
                  <a:srgbClr val="000000"/>
                </a:solidFill>
                <a:latin typeface="Calibri" panose="020F0502020204030204" pitchFamily="34" charset="0"/>
                <a:ea typeface="Calibri" panose="020F0502020204030204" pitchFamily="34" charset="0"/>
                <a:cs typeface="Segoe UI" panose="020B0502040204020203" pitchFamily="34" charset="0"/>
              </a:rPr>
              <a:t>اسم</a:t>
            </a:r>
            <a:r>
              <a:rPr lang="ar-EG" sz="4400" dirty="0">
                <a:solidFill>
                  <a:srgbClr val="000000"/>
                </a:solidFill>
                <a:latin typeface="Calibri" panose="020F0502020204030204" pitchFamily="34" charset="0"/>
                <a:ea typeface="Calibri" panose="020F0502020204030204" pitchFamily="34" charset="0"/>
                <a:cs typeface="Segoe UI" panose="020B0502040204020203" pitchFamily="34" charset="0"/>
              </a:rPr>
              <a:t> </a:t>
            </a:r>
            <a:r>
              <a:rPr lang="ar-EG" sz="4400" b="1" dirty="0">
                <a:solidFill>
                  <a:srgbClr val="000000"/>
                </a:solidFill>
                <a:latin typeface="Calibri" panose="020F0502020204030204" pitchFamily="34" charset="0"/>
                <a:ea typeface="Calibri" panose="020F0502020204030204" pitchFamily="34" charset="0"/>
                <a:cs typeface="Segoe UI" panose="020B0502040204020203" pitchFamily="34" charset="0"/>
              </a:rPr>
              <a:t>الشعبة</a:t>
            </a:r>
            <a:r>
              <a:rPr lang="ar-EG" sz="4400" dirty="0">
                <a:solidFill>
                  <a:srgbClr val="000000"/>
                </a:solidFill>
                <a:latin typeface="Calibri" panose="020F0502020204030204" pitchFamily="34" charset="0"/>
                <a:ea typeface="Calibri" panose="020F0502020204030204" pitchFamily="34" charset="0"/>
                <a:cs typeface="Segoe UI" panose="020B0502040204020203" pitchFamily="34" charset="0"/>
              </a:rPr>
              <a:t> : فرنسي أساسي</a:t>
            </a:r>
            <a:endParaRPr lang="en-US" sz="4400" dirty="0">
              <a:latin typeface="Calibri" panose="020F0502020204030204" pitchFamily="34" charset="0"/>
              <a:ea typeface="Calibri" panose="020F0502020204030204" pitchFamily="34" charset="0"/>
              <a:cs typeface="Arial" panose="020B0604020202020204" pitchFamily="34" charset="0"/>
            </a:endParaRPr>
          </a:p>
          <a:p>
            <a:pPr algn="r"/>
            <a:r>
              <a:rPr lang="ar-EG" sz="4400" b="1" dirty="0">
                <a:solidFill>
                  <a:srgbClr val="000000"/>
                </a:solidFill>
                <a:ea typeface="Calibri" panose="020F0502020204030204" pitchFamily="34" charset="0"/>
                <a:cs typeface="Segoe UI" panose="020B0502040204020203" pitchFamily="34" charset="0"/>
              </a:rPr>
              <a:t>الفرقة</a:t>
            </a:r>
            <a:r>
              <a:rPr lang="ar-EG" sz="4400" dirty="0">
                <a:solidFill>
                  <a:srgbClr val="000000"/>
                </a:solidFill>
                <a:ea typeface="Calibri" panose="020F0502020204030204" pitchFamily="34" charset="0"/>
                <a:cs typeface="Segoe UI" panose="020B0502040204020203" pitchFamily="34" charset="0"/>
              </a:rPr>
              <a:t> </a:t>
            </a:r>
            <a:r>
              <a:rPr lang="ar-EG" sz="4400" b="1" dirty="0">
                <a:solidFill>
                  <a:srgbClr val="000000"/>
                </a:solidFill>
                <a:ea typeface="Calibri" panose="020F0502020204030204" pitchFamily="34" charset="0"/>
                <a:cs typeface="Segoe UI" panose="020B0502040204020203" pitchFamily="34" charset="0"/>
              </a:rPr>
              <a:t>الدراسية</a:t>
            </a:r>
            <a:r>
              <a:rPr lang="ar-EG" sz="4400" dirty="0">
                <a:solidFill>
                  <a:srgbClr val="000000"/>
                </a:solidFill>
                <a:ea typeface="Calibri" panose="020F0502020204030204" pitchFamily="34" charset="0"/>
                <a:cs typeface="Segoe UI" panose="020B0502040204020203" pitchFamily="34" charset="0"/>
              </a:rPr>
              <a:t> : الرابعة</a:t>
            </a:r>
            <a:endParaRPr lang="fr-FR" sz="4400" dirty="0"/>
          </a:p>
        </p:txBody>
      </p:sp>
    </p:spTree>
    <p:extLst>
      <p:ext uri="{BB962C8B-B14F-4D97-AF65-F5344CB8AC3E}">
        <p14:creationId xmlns:p14="http://schemas.microsoft.com/office/powerpoint/2010/main" val="2242660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73AC6-C83A-4CEA-A63A-D1F1FAC62868}"/>
              </a:ext>
            </a:extLst>
          </p:cNvPr>
          <p:cNvSpPr>
            <a:spLocks noGrp="1"/>
          </p:cNvSpPr>
          <p:nvPr>
            <p:ph type="ctrTitle"/>
          </p:nvPr>
        </p:nvSpPr>
        <p:spPr/>
        <p:txBody>
          <a:bodyPr/>
          <a:lstStyle/>
          <a:p>
            <a:r>
              <a:rPr lang="fr-FR" dirty="0"/>
              <a:t>Stylistique</a:t>
            </a:r>
            <a:br>
              <a:rPr lang="fr-FR" dirty="0"/>
            </a:br>
            <a:r>
              <a:rPr lang="fr-FR" dirty="0"/>
              <a:t>4</a:t>
            </a:r>
            <a:r>
              <a:rPr lang="fr-FR" baseline="30000" dirty="0"/>
              <a:t>e</a:t>
            </a:r>
            <a:r>
              <a:rPr lang="fr-FR" dirty="0"/>
              <a:t> année (Elémentaire)</a:t>
            </a:r>
          </a:p>
        </p:txBody>
      </p:sp>
      <p:sp>
        <p:nvSpPr>
          <p:cNvPr id="5" name="Subtitle 4">
            <a:extLst>
              <a:ext uri="{FF2B5EF4-FFF2-40B4-BE49-F238E27FC236}">
                <a16:creationId xmlns:a16="http://schemas.microsoft.com/office/drawing/2014/main" id="{E0BE39EE-7C57-4B8A-9B4E-23BC9FC76DC7}"/>
              </a:ext>
            </a:extLst>
          </p:cNvPr>
          <p:cNvSpPr>
            <a:spLocks noGrp="1"/>
          </p:cNvSpPr>
          <p:nvPr>
            <p:ph type="subTitle" idx="1"/>
          </p:nvPr>
        </p:nvSpPr>
        <p:spPr>
          <a:xfrm>
            <a:off x="4515377" y="4529797"/>
            <a:ext cx="6987645" cy="548640"/>
          </a:xfrm>
        </p:spPr>
        <p:txBody>
          <a:bodyPr>
            <a:normAutofit/>
          </a:bodyPr>
          <a:lstStyle/>
          <a:p>
            <a:pPr algn="l"/>
            <a:r>
              <a:rPr lang="en-US" sz="2800" b="1" dirty="0"/>
              <a:t>Dr. Reda ALLAM</a:t>
            </a:r>
            <a:endParaRPr lang="fr-FR" sz="2800" b="1" dirty="0"/>
          </a:p>
        </p:txBody>
      </p:sp>
    </p:spTree>
    <p:extLst>
      <p:ext uri="{BB962C8B-B14F-4D97-AF65-F5344CB8AC3E}">
        <p14:creationId xmlns:p14="http://schemas.microsoft.com/office/powerpoint/2010/main" val="1546719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59CD6-BF21-4EC4-ACCB-3705691060A6}"/>
              </a:ext>
            </a:extLst>
          </p:cNvPr>
          <p:cNvSpPr>
            <a:spLocks noGrp="1"/>
          </p:cNvSpPr>
          <p:nvPr>
            <p:ph type="title"/>
          </p:nvPr>
        </p:nvSpPr>
        <p:spPr>
          <a:xfrm>
            <a:off x="1790700" y="267287"/>
            <a:ext cx="9815146" cy="5964702"/>
          </a:xfrm>
        </p:spPr>
        <p:txBody>
          <a:bodyPr>
            <a:noAutofit/>
          </a:bodyPr>
          <a:lstStyle/>
          <a:p>
            <a:pPr algn="l"/>
            <a:r>
              <a:rPr lang="fr-FR" sz="3200" b="1" dirty="0"/>
              <a:t>pp. </a:t>
            </a:r>
            <a:r>
              <a:rPr lang="fr-FR" sz="3200" b="1"/>
              <a:t>63-70</a:t>
            </a:r>
            <a:br>
              <a:rPr lang="fr-FR" sz="3200" b="1" dirty="0"/>
            </a:br>
            <a:br>
              <a:rPr lang="fr-FR" sz="800" b="1" dirty="0"/>
            </a:br>
            <a:r>
              <a:rPr lang="fr-FR" sz="3200" b="1" dirty="0"/>
              <a:t>I. L’ÉCART AU PLAN FORMEL</a:t>
            </a:r>
            <a:br>
              <a:rPr lang="fr-FR" sz="3200" dirty="0"/>
            </a:br>
            <a:br>
              <a:rPr lang="fr-FR" sz="800" dirty="0"/>
            </a:br>
            <a:r>
              <a:rPr lang="fr-FR" sz="3200" dirty="0"/>
              <a:t>b. Déformation et modifications orthographiques</a:t>
            </a:r>
            <a:br>
              <a:rPr lang="en-US" dirty="0"/>
            </a:br>
            <a:r>
              <a:rPr lang="en-US" b="1" i="1" dirty="0"/>
              <a:t>1. </a:t>
            </a:r>
            <a:r>
              <a:rPr lang="fr-FR" sz="3200" b="1" i="1" dirty="0"/>
              <a:t>Licence orthographique</a:t>
            </a:r>
            <a:br>
              <a:rPr lang="fr-FR" sz="3200" dirty="0"/>
            </a:br>
            <a:r>
              <a:rPr lang="fr-FR" sz="3200" dirty="0"/>
              <a:t>On exploite le décalage entre la graphie et la forme phonique et ne respectent pas toujours l’orthographe officielle, mais adaptent parfois la graphie des mots à leur propre goût. Pour mettre l’orthographe en cohérence avec la prononciation, on tente d’enrichir ou de modifier un peu la forme habituelle de certains éléments lexicaux par le recourt à une orthographe phonétique. </a:t>
            </a:r>
            <a:endParaRPr lang="en-US" sz="3200" dirty="0"/>
          </a:p>
        </p:txBody>
      </p:sp>
    </p:spTree>
    <p:extLst>
      <p:ext uri="{BB962C8B-B14F-4D97-AF65-F5344CB8AC3E}">
        <p14:creationId xmlns:p14="http://schemas.microsoft.com/office/powerpoint/2010/main" val="2182658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151ED-B54C-415D-A2B7-0E0057611796}"/>
              </a:ext>
            </a:extLst>
          </p:cNvPr>
          <p:cNvSpPr>
            <a:spLocks noGrp="1"/>
          </p:cNvSpPr>
          <p:nvPr>
            <p:ph type="title"/>
          </p:nvPr>
        </p:nvSpPr>
        <p:spPr>
          <a:xfrm>
            <a:off x="1814732" y="982133"/>
            <a:ext cx="9081866" cy="4996636"/>
          </a:xfrm>
        </p:spPr>
        <p:txBody>
          <a:bodyPr>
            <a:noAutofit/>
          </a:bodyPr>
          <a:lstStyle/>
          <a:p>
            <a:pPr algn="l"/>
            <a:r>
              <a:rPr lang="fr-FR" sz="3200" dirty="0"/>
              <a:t>Il arrive que deux ou plusieurs mots forment un seul mot graphique. Citons ces exemples :</a:t>
            </a:r>
            <a:br>
              <a:rPr lang="en-US" sz="3200" dirty="0"/>
            </a:br>
            <a:br>
              <a:rPr lang="en-US" sz="3200" dirty="0"/>
            </a:br>
            <a:r>
              <a:rPr lang="fr-FR" sz="3200" i="1" dirty="0"/>
              <a:t>- Ça brille! </a:t>
            </a:r>
            <a:r>
              <a:rPr lang="fr-FR" sz="3200" i="1" dirty="0" err="1"/>
              <a:t>Çaluitseul</a:t>
            </a:r>
            <a:r>
              <a:rPr lang="fr-FR" sz="3200" dirty="0"/>
              <a:t>.</a:t>
            </a:r>
            <a:br>
              <a:rPr lang="en-US" sz="3200" dirty="0"/>
            </a:br>
            <a:r>
              <a:rPr lang="en-US" sz="3200" dirty="0"/>
              <a:t>- </a:t>
            </a:r>
            <a:r>
              <a:rPr lang="fr-FR" sz="3200" i="1" dirty="0" err="1"/>
              <a:t>Amieux</a:t>
            </a:r>
            <a:r>
              <a:rPr lang="fr-FR" sz="3200" i="1" dirty="0"/>
              <a:t> en table! Anxieux </a:t>
            </a:r>
            <a:r>
              <a:rPr lang="fr-FR" sz="3200" dirty="0"/>
              <a:t>- </a:t>
            </a:r>
            <a:r>
              <a:rPr lang="fr-FR" sz="3200" i="1" dirty="0"/>
              <a:t>toujours à mieux</a:t>
            </a:r>
            <a:r>
              <a:rPr lang="fr-FR" sz="3200" dirty="0"/>
              <a:t>.</a:t>
            </a:r>
            <a:br>
              <a:rPr lang="en-US" sz="3200" dirty="0"/>
            </a:br>
            <a:r>
              <a:rPr lang="en-US" sz="3200" dirty="0"/>
              <a:t>- </a:t>
            </a:r>
            <a:r>
              <a:rPr lang="fr-FR" sz="3200" i="1" dirty="0"/>
              <a:t>Enfin! C’est </a:t>
            </a:r>
            <a:r>
              <a:rPr lang="fr-FR" sz="3200" i="1" dirty="0" err="1"/>
              <a:t>Dazur</a:t>
            </a:r>
            <a:r>
              <a:rPr lang="fr-FR" sz="3200" i="1" dirty="0"/>
              <a:t>, poudre bleue à mousse sur mesure.</a:t>
            </a:r>
            <a:br>
              <a:rPr lang="fr-FR" sz="3200" i="1" dirty="0"/>
            </a:br>
            <a:br>
              <a:rPr lang="fr-FR" sz="3200" i="1" dirty="0"/>
            </a:br>
            <a:r>
              <a:rPr lang="fr-FR" sz="3200" dirty="0"/>
              <a:t>Dans ces exemples (ça luit seul, à mieux, d’azur), il y a une déformation de la forme extérieure des mots.</a:t>
            </a:r>
            <a:endParaRPr lang="en-US" sz="3200" dirty="0"/>
          </a:p>
        </p:txBody>
      </p:sp>
    </p:spTree>
    <p:extLst>
      <p:ext uri="{BB962C8B-B14F-4D97-AF65-F5344CB8AC3E}">
        <p14:creationId xmlns:p14="http://schemas.microsoft.com/office/powerpoint/2010/main" val="3849731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151ED-B54C-415D-A2B7-0E0057611796}"/>
              </a:ext>
            </a:extLst>
          </p:cNvPr>
          <p:cNvSpPr>
            <a:spLocks noGrp="1"/>
          </p:cNvSpPr>
          <p:nvPr>
            <p:ph type="title"/>
          </p:nvPr>
        </p:nvSpPr>
        <p:spPr>
          <a:xfrm>
            <a:off x="1814732" y="982133"/>
            <a:ext cx="9081866" cy="4870028"/>
          </a:xfrm>
        </p:spPr>
        <p:txBody>
          <a:bodyPr>
            <a:noAutofit/>
          </a:bodyPr>
          <a:lstStyle/>
          <a:p>
            <a:pPr algn="l"/>
            <a:r>
              <a:rPr lang="fr-FR" sz="3200" dirty="0"/>
              <a:t>En voici d’autres exemples :</a:t>
            </a:r>
            <a:br>
              <a:rPr lang="en-US" sz="3200" dirty="0"/>
            </a:br>
            <a:r>
              <a:rPr lang="fr-FR" sz="3200" i="1" dirty="0"/>
              <a:t>- Un sirop?... un sirop </a:t>
            </a:r>
            <a:r>
              <a:rPr lang="fr-FR" sz="3200" i="1" dirty="0" err="1"/>
              <a:t>Pierjac</a:t>
            </a:r>
            <a:r>
              <a:rPr lang="fr-FR" sz="3200" i="1" dirty="0"/>
              <a:t>. </a:t>
            </a:r>
            <a:br>
              <a:rPr lang="en-US" sz="3200" dirty="0"/>
            </a:br>
            <a:r>
              <a:rPr lang="fr-FR" sz="3200" i="1" dirty="0"/>
              <a:t>- Vin </a:t>
            </a:r>
            <a:r>
              <a:rPr lang="fr-FR" sz="3200" i="1" dirty="0" err="1"/>
              <a:t>Karafon</a:t>
            </a:r>
            <a:r>
              <a:rPr lang="fr-FR" sz="3200" i="1" dirty="0"/>
              <a:t>.</a:t>
            </a:r>
            <a:br>
              <a:rPr lang="en-US" sz="3200" dirty="0"/>
            </a:br>
            <a:r>
              <a:rPr lang="fr-FR" sz="3200" i="1" dirty="0"/>
              <a:t>- Vin </a:t>
            </a:r>
            <a:r>
              <a:rPr lang="fr-FR" sz="3200" i="1" dirty="0" err="1"/>
              <a:t>Kiravi</a:t>
            </a:r>
            <a:r>
              <a:rPr lang="fr-FR" sz="3200" i="1" dirty="0"/>
              <a:t>.</a:t>
            </a:r>
            <a:br>
              <a:rPr lang="en-US" sz="3200" dirty="0"/>
            </a:br>
            <a:r>
              <a:rPr lang="fr-FR" sz="3200" dirty="0"/>
              <a:t>Dans le premier exemple, nous croyons qu’il s’agit de </a:t>
            </a:r>
            <a:r>
              <a:rPr lang="fr-FR" sz="3200" i="1" dirty="0"/>
              <a:t>Pierre Jacques</a:t>
            </a:r>
            <a:r>
              <a:rPr lang="fr-FR" sz="3200" dirty="0"/>
              <a:t>. La déformation orthographique dans le deuxième vient de la transcription du mot </a:t>
            </a:r>
            <a:r>
              <a:rPr lang="fr-FR" sz="3200" i="1" dirty="0"/>
              <a:t>carafon</a:t>
            </a:r>
            <a:r>
              <a:rPr lang="fr-FR" sz="3200" dirty="0"/>
              <a:t> (petite carafe). Mais</a:t>
            </a:r>
            <a:r>
              <a:rPr lang="fr-FR" sz="3200" i="1" dirty="0"/>
              <a:t> </a:t>
            </a:r>
            <a:r>
              <a:rPr lang="fr-FR" sz="3200" i="1" dirty="0" err="1"/>
              <a:t>Kiravi</a:t>
            </a:r>
            <a:r>
              <a:rPr lang="fr-FR" sz="3200" i="1" dirty="0"/>
              <a:t> </a:t>
            </a:r>
            <a:r>
              <a:rPr lang="fr-FR" sz="3200" dirty="0"/>
              <a:t>provient de la contraction de </a:t>
            </a:r>
            <a:r>
              <a:rPr lang="fr-FR" sz="3200" i="1" dirty="0"/>
              <a:t>qui ravit</a:t>
            </a:r>
            <a:r>
              <a:rPr lang="fr-FR" sz="3200" b="1" i="1" dirty="0"/>
              <a:t> </a:t>
            </a:r>
            <a:r>
              <a:rPr lang="fr-FR" sz="3200" dirty="0"/>
              <a:t>avec la suppression du /t/ final.</a:t>
            </a:r>
            <a:endParaRPr lang="en-US" sz="3200" dirty="0"/>
          </a:p>
        </p:txBody>
      </p:sp>
    </p:spTree>
    <p:extLst>
      <p:ext uri="{BB962C8B-B14F-4D97-AF65-F5344CB8AC3E}">
        <p14:creationId xmlns:p14="http://schemas.microsoft.com/office/powerpoint/2010/main" val="1804484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151ED-B54C-415D-A2B7-0E0057611796}"/>
              </a:ext>
            </a:extLst>
          </p:cNvPr>
          <p:cNvSpPr>
            <a:spLocks noGrp="1"/>
          </p:cNvSpPr>
          <p:nvPr>
            <p:ph type="title"/>
          </p:nvPr>
        </p:nvSpPr>
        <p:spPr>
          <a:xfrm>
            <a:off x="2138288" y="165295"/>
            <a:ext cx="8758309" cy="6319911"/>
          </a:xfrm>
        </p:spPr>
        <p:txBody>
          <a:bodyPr>
            <a:noAutofit/>
          </a:bodyPr>
          <a:lstStyle/>
          <a:p>
            <a:pPr algn="l"/>
            <a:r>
              <a:rPr lang="fr-FR" sz="3200" i="1" dirty="0"/>
              <a:t>D’autres exemples pour altération orthographique</a:t>
            </a:r>
            <a:br>
              <a:rPr lang="fr-FR" sz="3200" i="1" dirty="0"/>
            </a:br>
            <a:br>
              <a:rPr lang="fr-FR" sz="800" i="1" dirty="0"/>
            </a:br>
            <a:r>
              <a:rPr lang="fr-FR" sz="3200" i="1" dirty="0"/>
              <a:t>- Buvez de l’O Light! (ORANGINA)</a:t>
            </a:r>
            <a:br>
              <a:rPr lang="en-US" sz="3200" dirty="0"/>
            </a:br>
            <a:r>
              <a:rPr lang="fr-FR" sz="3200" i="1" dirty="0"/>
              <a:t>- R-</a:t>
            </a:r>
            <a:r>
              <a:rPr lang="fr-FR" sz="3200" i="1" dirty="0" err="1"/>
              <a:t>matic</a:t>
            </a:r>
            <a:r>
              <a:rPr lang="fr-FR" sz="3200" i="1" dirty="0"/>
              <a:t> </a:t>
            </a:r>
            <a:r>
              <a:rPr lang="fr-FR" sz="3200" i="1" dirty="0" err="1"/>
              <a:t>Ware</a:t>
            </a:r>
            <a:r>
              <a:rPr lang="fr-FR" sz="3200" i="1" dirty="0"/>
              <a:t> — la boîte vraiment hermétique.</a:t>
            </a:r>
            <a:br>
              <a:rPr lang="en-US" sz="3200" dirty="0"/>
            </a:br>
            <a:r>
              <a:rPr lang="fr-FR" sz="3200" i="1" dirty="0"/>
              <a:t>- Réveille-mat</a:t>
            </a:r>
            <a:r>
              <a:rPr lang="fr-FR" sz="3200" b="1" i="1" dirty="0"/>
              <a:t>1</a:t>
            </a:r>
            <a:r>
              <a:rPr lang="fr-FR" sz="3200" i="1" dirty="0"/>
              <a:t> (RADIO TV NET)</a:t>
            </a:r>
            <a:br>
              <a:rPr lang="en-US" sz="3200" dirty="0"/>
            </a:br>
            <a:r>
              <a:rPr lang="fr-FR" sz="3200" i="1" dirty="0"/>
              <a:t>- </a:t>
            </a:r>
            <a:r>
              <a:rPr lang="fr-FR" sz="3200" b="1" i="1" dirty="0"/>
              <a:t>1</a:t>
            </a:r>
            <a:r>
              <a:rPr lang="fr-FR" sz="3200" i="1" dirty="0"/>
              <a:t>déniable</a:t>
            </a:r>
            <a:br>
              <a:rPr lang="en-US" sz="3200" dirty="0"/>
            </a:br>
            <a:r>
              <a:rPr lang="fr-FR" sz="3200" i="1" dirty="0"/>
              <a:t>- </a:t>
            </a:r>
            <a:r>
              <a:rPr lang="fr-FR" sz="3200" b="1" i="1" dirty="0"/>
              <a:t>1</a:t>
            </a:r>
            <a:r>
              <a:rPr lang="fr-FR" sz="3200" i="1" dirty="0"/>
              <a:t>fluent</a:t>
            </a:r>
            <a:br>
              <a:rPr lang="en-US" sz="3200" dirty="0"/>
            </a:br>
            <a:r>
              <a:rPr lang="fr-FR" sz="3200" i="1" dirty="0"/>
              <a:t>- </a:t>
            </a:r>
            <a:r>
              <a:rPr lang="fr-FR" sz="3200" i="1" u="sng" dirty="0" err="1"/>
              <a:t>Ptipo</a:t>
            </a:r>
            <a:r>
              <a:rPr lang="fr-FR" sz="3200" i="1" dirty="0"/>
              <a:t> Nestlé le temps d’aimer. (NESTLE)</a:t>
            </a:r>
            <a:br>
              <a:rPr lang="en-US" sz="3200" dirty="0"/>
            </a:br>
            <a:r>
              <a:rPr lang="fr-FR" sz="3200" i="1" dirty="0"/>
              <a:t>- </a:t>
            </a:r>
            <a:r>
              <a:rPr lang="fr-FR" sz="3200" i="1" u="sng" dirty="0" err="1"/>
              <a:t>Javel’dire</a:t>
            </a:r>
            <a:r>
              <a:rPr lang="fr-FR" sz="3200" i="1" dirty="0"/>
              <a:t> à tout le monde! (Javel Dose).</a:t>
            </a:r>
            <a:br>
              <a:rPr lang="en-US" sz="3200" dirty="0"/>
            </a:br>
            <a:r>
              <a:rPr lang="fr-FR" sz="3200" i="1" dirty="0"/>
              <a:t>- Vacances à la </a:t>
            </a:r>
            <a:r>
              <a:rPr lang="fr-FR" sz="3200" i="1" u="sng" dirty="0" err="1"/>
              <a:t>Fram</a:t>
            </a:r>
            <a:r>
              <a:rPr lang="fr-FR" sz="3200" i="1" dirty="0" err="1"/>
              <a:t>çaise</a:t>
            </a:r>
            <a:r>
              <a:rPr lang="fr-FR" sz="3200" i="1" dirty="0"/>
              <a:t> (FRAM)</a:t>
            </a:r>
            <a:br>
              <a:rPr lang="en-US" sz="3200" dirty="0"/>
            </a:br>
            <a:r>
              <a:rPr lang="fr-FR" sz="3200" i="1" dirty="0"/>
              <a:t>- Niv</a:t>
            </a:r>
            <a:r>
              <a:rPr lang="fr-FR" sz="3200" i="1" u="sng" dirty="0"/>
              <a:t>eau</a:t>
            </a:r>
            <a:r>
              <a:rPr lang="fr-FR" sz="3200" i="1" dirty="0"/>
              <a:t> </a:t>
            </a:r>
            <a:r>
              <a:rPr lang="fr-FR" sz="3200" i="1" dirty="0" err="1"/>
              <a:t>m</a:t>
            </a:r>
            <a:r>
              <a:rPr lang="fr-FR" sz="3200" i="1" u="sng" dirty="0" err="1"/>
              <a:t>eau</a:t>
            </a:r>
            <a:r>
              <a:rPr lang="fr-FR" sz="3200" i="1" dirty="0" err="1"/>
              <a:t>ndial</a:t>
            </a:r>
            <a:r>
              <a:rPr lang="fr-FR" sz="3200" i="1" dirty="0"/>
              <a:t>. (PERRIER, Eau minérale)</a:t>
            </a:r>
            <a:br>
              <a:rPr lang="en-US" sz="3200" dirty="0"/>
            </a:br>
            <a:r>
              <a:rPr lang="fr-FR" sz="3200" i="1" dirty="0"/>
              <a:t>- N’</a:t>
            </a:r>
            <a:r>
              <a:rPr lang="fr-FR" sz="3200" i="1" u="sng" dirty="0"/>
              <a:t>eau</a:t>
            </a:r>
            <a:r>
              <a:rPr lang="fr-FR" sz="3200" i="1" dirty="0"/>
              <a:t> de fatigue, N’</a:t>
            </a:r>
            <a:r>
              <a:rPr lang="fr-FR" sz="3200" i="1" u="sng" dirty="0"/>
              <a:t>eau</a:t>
            </a:r>
            <a:r>
              <a:rPr lang="fr-FR" sz="3200" i="1" dirty="0"/>
              <a:t> de stress. (HEPAR)</a:t>
            </a:r>
            <a:br>
              <a:rPr lang="fr-FR" sz="3200" i="1" dirty="0"/>
            </a:br>
            <a:r>
              <a:rPr lang="fr-FR" sz="3200" i="1" dirty="0"/>
              <a:t>- FLUCHOS, c’est </a:t>
            </a:r>
            <a:r>
              <a:rPr lang="fr-FR" sz="3200" i="1" u="sng" dirty="0" err="1"/>
              <a:t>souplosss</a:t>
            </a:r>
            <a:r>
              <a:rPr lang="fr-FR" sz="3200" i="1" dirty="0"/>
              <a:t>! (Chaussures)</a:t>
            </a:r>
            <a:endParaRPr lang="en-US" sz="3200" dirty="0"/>
          </a:p>
        </p:txBody>
      </p:sp>
    </p:spTree>
    <p:extLst>
      <p:ext uri="{BB962C8B-B14F-4D97-AF65-F5344CB8AC3E}">
        <p14:creationId xmlns:p14="http://schemas.microsoft.com/office/powerpoint/2010/main" val="2175314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151ED-B54C-415D-A2B7-0E0057611796}"/>
              </a:ext>
            </a:extLst>
          </p:cNvPr>
          <p:cNvSpPr>
            <a:spLocks noGrp="1"/>
          </p:cNvSpPr>
          <p:nvPr>
            <p:ph type="title"/>
          </p:nvPr>
        </p:nvSpPr>
        <p:spPr>
          <a:xfrm>
            <a:off x="1842867" y="643597"/>
            <a:ext cx="9355016" cy="5570805"/>
          </a:xfrm>
        </p:spPr>
        <p:txBody>
          <a:bodyPr>
            <a:noAutofit/>
          </a:bodyPr>
          <a:lstStyle/>
          <a:p>
            <a:pPr algn="l"/>
            <a:r>
              <a:rPr lang="fr-FR" sz="3200" b="1" i="1" dirty="0"/>
              <a:t>2. Les mots-valises</a:t>
            </a:r>
            <a:br>
              <a:rPr lang="en-US" sz="3200" dirty="0"/>
            </a:br>
            <a:br>
              <a:rPr lang="en-US" sz="1000" dirty="0"/>
            </a:br>
            <a:r>
              <a:rPr lang="en-US" sz="3200" dirty="0"/>
              <a:t>L</a:t>
            </a:r>
            <a:r>
              <a:rPr lang="fr-FR" sz="3200" dirty="0"/>
              <a:t>a déformation du code orthographique peut s’opérer par "l’emboîtement" de deux unités lexicales : les mots-valises. En voici des exemples :</a:t>
            </a:r>
            <a:br>
              <a:rPr lang="en-US" sz="3200" dirty="0"/>
            </a:br>
            <a:br>
              <a:rPr lang="en-US" sz="800" dirty="0"/>
            </a:br>
            <a:r>
              <a:rPr lang="fr-FR" sz="3200" dirty="0"/>
              <a:t>- </a:t>
            </a:r>
            <a:r>
              <a:rPr lang="fr-FR" sz="3200" i="1" u="sng" dirty="0"/>
              <a:t>L’</a:t>
            </a:r>
            <a:r>
              <a:rPr lang="fr-FR" sz="3200" i="1" u="sng" dirty="0" err="1"/>
              <a:t>imaginachaine</a:t>
            </a:r>
            <a:r>
              <a:rPr lang="fr-FR" sz="3200" dirty="0"/>
              <a:t>.</a:t>
            </a:r>
            <a:r>
              <a:rPr lang="fr-FR" sz="3200" i="1" dirty="0"/>
              <a:t> (Disney Channel)</a:t>
            </a:r>
            <a:br>
              <a:rPr lang="en-US" sz="3200" dirty="0"/>
            </a:br>
            <a:r>
              <a:rPr lang="fr-FR" sz="3200" dirty="0"/>
              <a:t>- </a:t>
            </a:r>
            <a:r>
              <a:rPr lang="fr-FR" sz="3200" i="1" dirty="0"/>
              <a:t>Le loto, c’est </a:t>
            </a:r>
            <a:r>
              <a:rPr lang="fr-FR" sz="3200" i="1" u="sng" dirty="0" err="1"/>
              <a:t>spormidable</a:t>
            </a:r>
            <a:r>
              <a:rPr lang="fr-FR" sz="3200" i="1" dirty="0"/>
              <a:t>!</a:t>
            </a:r>
            <a:br>
              <a:rPr lang="en-US" sz="3200" dirty="0"/>
            </a:br>
            <a:r>
              <a:rPr lang="fr-FR" sz="3200" dirty="0"/>
              <a:t>- </a:t>
            </a:r>
            <a:r>
              <a:rPr lang="fr-FR" sz="3200" i="1" u="sng" dirty="0" err="1"/>
              <a:t>Dermablend</a:t>
            </a:r>
            <a:r>
              <a:rPr lang="fr-FR" sz="3200" i="1" dirty="0"/>
              <a:t> cosmétique corrective. (VICHY)</a:t>
            </a:r>
            <a:br>
              <a:rPr lang="en-US" sz="3200" dirty="0"/>
            </a:br>
            <a:r>
              <a:rPr lang="fr-FR" sz="3200" dirty="0"/>
              <a:t>- </a:t>
            </a:r>
            <a:r>
              <a:rPr lang="fr-FR" sz="3200" i="1" dirty="0"/>
              <a:t>Toute la </a:t>
            </a:r>
            <a:r>
              <a:rPr lang="fr-FR" sz="3200" i="1" u="sng" dirty="0" err="1"/>
              <a:t>tecnicosmétologie</a:t>
            </a:r>
            <a:r>
              <a:rPr lang="fr-FR" sz="3200" i="1" dirty="0"/>
              <a:t> japonaise au service de votre peau. (Menard)</a:t>
            </a:r>
            <a:endParaRPr lang="en-US" sz="3200" dirty="0"/>
          </a:p>
        </p:txBody>
      </p:sp>
    </p:spTree>
    <p:extLst>
      <p:ext uri="{BB962C8B-B14F-4D97-AF65-F5344CB8AC3E}">
        <p14:creationId xmlns:p14="http://schemas.microsoft.com/office/powerpoint/2010/main" val="3166152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151ED-B54C-415D-A2B7-0E0057611796}"/>
              </a:ext>
            </a:extLst>
          </p:cNvPr>
          <p:cNvSpPr>
            <a:spLocks noGrp="1"/>
          </p:cNvSpPr>
          <p:nvPr>
            <p:ph type="title"/>
          </p:nvPr>
        </p:nvSpPr>
        <p:spPr>
          <a:xfrm>
            <a:off x="1589649" y="267286"/>
            <a:ext cx="10311619" cy="6077243"/>
          </a:xfrm>
        </p:spPr>
        <p:txBody>
          <a:bodyPr>
            <a:noAutofit/>
          </a:bodyPr>
          <a:lstStyle/>
          <a:p>
            <a:pPr algn="l"/>
            <a:r>
              <a:rPr lang="fr-FR" sz="3200" dirty="0"/>
              <a:t>3</a:t>
            </a:r>
            <a:r>
              <a:rPr lang="fr-FR" sz="3200" b="1" dirty="0"/>
              <a:t>. l’"étrange comparatif</a:t>
            </a:r>
            <a:r>
              <a:rPr lang="fr-FR" sz="3200" dirty="0"/>
              <a:t>". </a:t>
            </a:r>
            <a:br>
              <a:rPr lang="fr-FR" sz="3200" dirty="0"/>
            </a:br>
            <a:br>
              <a:rPr lang="fr-FR" sz="800" dirty="0"/>
            </a:br>
            <a:r>
              <a:rPr lang="fr-FR" sz="3200" dirty="0"/>
              <a:t>Citons les deux slogans suivants comme exemples :</a:t>
            </a:r>
            <a:br>
              <a:rPr lang="en-US" sz="3200" dirty="0"/>
            </a:br>
            <a:r>
              <a:rPr lang="fr-FR" sz="3200" i="1" dirty="0"/>
              <a:t>Omo lave plus blanc.</a:t>
            </a:r>
            <a:br>
              <a:rPr lang="en-US" sz="3200" dirty="0"/>
            </a:br>
            <a:r>
              <a:rPr lang="fr-FR" sz="3200" i="1" dirty="0"/>
              <a:t>C’est prouvé. CLARINS rend la vie plus belle.</a:t>
            </a:r>
            <a:br>
              <a:rPr lang="fr-FR" sz="3200" i="1" dirty="0"/>
            </a:br>
            <a:br>
              <a:rPr lang="fr-FR" sz="900" i="1" dirty="0"/>
            </a:br>
            <a:r>
              <a:rPr lang="fr-FR" sz="3200" dirty="0"/>
              <a:t>On</a:t>
            </a:r>
            <a:r>
              <a:rPr lang="fr-FR" sz="3200" i="1" dirty="0"/>
              <a:t> </a:t>
            </a:r>
            <a:r>
              <a:rPr lang="fr-FR" sz="3200" dirty="0"/>
              <a:t>ne mentionne pas le comparant (ici le concurrent), par exemple "</a:t>
            </a:r>
            <a:r>
              <a:rPr lang="fr-FR" sz="3200" i="1" dirty="0"/>
              <a:t>plus blanc que </a:t>
            </a:r>
            <a:r>
              <a:rPr lang="fr-FR" sz="3200" i="1" u="sng" dirty="0"/>
              <a:t>Persil</a:t>
            </a:r>
            <a:r>
              <a:rPr lang="fr-FR" sz="3200" dirty="0"/>
              <a:t>" ou "</a:t>
            </a:r>
            <a:r>
              <a:rPr lang="fr-FR" sz="3200" i="1" dirty="0"/>
              <a:t> Clarins rend la vie plus belle que </a:t>
            </a:r>
            <a:r>
              <a:rPr lang="fr-FR" sz="3200" i="1" u="sng" dirty="0"/>
              <a:t>Dove</a:t>
            </a:r>
            <a:r>
              <a:rPr lang="fr-FR" sz="3200" dirty="0"/>
              <a:t>". Nous pouvons comprendre ou compléter les slogans cités plus haut de la façon suivante : </a:t>
            </a:r>
            <a:r>
              <a:rPr lang="fr-FR" sz="3200" i="1" dirty="0"/>
              <a:t>Omo lave plus blanc </a:t>
            </a:r>
            <a:r>
              <a:rPr lang="fr-FR" sz="3200" i="1" u="sng" dirty="0"/>
              <a:t>que toutes les autres lessives</a:t>
            </a:r>
            <a:r>
              <a:rPr lang="fr-FR" sz="3200" dirty="0"/>
              <a:t> ; et </a:t>
            </a:r>
            <a:r>
              <a:rPr lang="fr-FR" sz="3200" i="1" dirty="0"/>
              <a:t>Clarins rend la vie plus belle </a:t>
            </a:r>
            <a:r>
              <a:rPr lang="fr-FR" sz="3200" i="1" u="sng" dirty="0"/>
              <a:t>que tous les autres produits cosmétiques</a:t>
            </a:r>
            <a:r>
              <a:rPr lang="fr-FR" sz="3200" dirty="0"/>
              <a:t>.</a:t>
            </a:r>
            <a:endParaRPr lang="en-US" sz="3200" dirty="0"/>
          </a:p>
        </p:txBody>
      </p:sp>
    </p:spTree>
    <p:extLst>
      <p:ext uri="{BB962C8B-B14F-4D97-AF65-F5344CB8AC3E}">
        <p14:creationId xmlns:p14="http://schemas.microsoft.com/office/powerpoint/2010/main" val="36735557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Parallax</Template>
  <TotalTime>248</TotalTime>
  <Words>560</Words>
  <Application>Microsoft Office PowerPoint</Application>
  <PresentationFormat>Widescreen</PresentationFormat>
  <Paragraphs>13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Corbel</vt:lpstr>
      <vt:lpstr>Segoe UI</vt:lpstr>
      <vt:lpstr>Parallax</vt:lpstr>
      <vt:lpstr>PowerPoint Presentation</vt:lpstr>
      <vt:lpstr>Stylistique 4e année (Elémentaire)</vt:lpstr>
      <vt:lpstr>pp. 63-70  I. L’ÉCART AU PLAN FORMEL  b. Déformation et modifications orthographiques 1. Licence orthographique On exploite le décalage entre la graphie et la forme phonique et ne respectent pas toujours l’orthographe officielle, mais adaptent parfois la graphie des mots à leur propre goût. Pour mettre l’orthographe en cohérence avec la prononciation, on tente d’enrichir ou de modifier un peu la forme habituelle de certains éléments lexicaux par le recourt à une orthographe phonétique. </vt:lpstr>
      <vt:lpstr>Il arrive que deux ou plusieurs mots forment un seul mot graphique. Citons ces exemples :  - Ça brille! Çaluitseul. - Amieux en table! Anxieux - toujours à mieux. - Enfin! C’est Dazur, poudre bleue à mousse sur mesure.  Dans ces exemples (ça luit seul, à mieux, d’azur), il y a une déformation de la forme extérieure des mots.</vt:lpstr>
      <vt:lpstr>En voici d’autres exemples : - Un sirop?... un sirop Pierjac.  - Vin Karafon. - Vin Kiravi. Dans le premier exemple, nous croyons qu’il s’agit de Pierre Jacques. La déformation orthographique dans le deuxième vient de la transcription du mot carafon (petite carafe). Mais Kiravi provient de la contraction de qui ravit avec la suppression du /t/ final.</vt:lpstr>
      <vt:lpstr>D’autres exemples pour altération orthographique  - Buvez de l’O Light! (ORANGINA) - R-matic Ware — la boîte vraiment hermétique. - Réveille-mat1 (RADIO TV NET) - 1déniable - 1fluent - Ptipo Nestlé le temps d’aimer. (NESTLE) - Javel’dire à tout le monde! (Javel Dose). - Vacances à la Framçaise (FRAM) - Niveau meaundial. (PERRIER, Eau minérale) - N’eau de fatigue, N’eau de stress. (HEPAR) - FLUCHOS, c’est souplosss! (Chaussures)</vt:lpstr>
      <vt:lpstr>2. Les mots-valises  La déformation du code orthographique peut s’opérer par "l’emboîtement" de deux unités lexicales : les mots-valises. En voici des exemples :  - L’imaginachaine. (Disney Channel) - Le loto, c’est spormidable! - Dermablend cosmétique corrective. (VICHY) - Toute la tecnicosmétologie japonaise au service de votre peau. (Menard)</vt:lpstr>
      <vt:lpstr>3. l’"étrange comparatif".   Citons les deux slogans suivants comme exemples : Omo lave plus blanc. C’est prouvé. CLARINS rend la vie plus belle.  On ne mentionne pas le comparant (ici le concurrent), par exemple "plus blanc que Persil" ou " Clarins rend la vie plus belle que Dove". Nous pouvons comprendre ou compléter les slogans cités plus haut de la façon suivante : Omo lave plus blanc que toutes les autres lessives ; et Clarins rend la vie plus belle que tous les autres produits cosmétiques.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Linguistique 1 2e année (g.)</dc:title>
  <dc:creator>reda3297Staf</dc:creator>
  <cp:lastModifiedBy>reda3297Staf</cp:lastModifiedBy>
  <cp:revision>26</cp:revision>
  <dcterms:created xsi:type="dcterms:W3CDTF">2020-03-15T08:50:17Z</dcterms:created>
  <dcterms:modified xsi:type="dcterms:W3CDTF">2020-03-17T21:42:55Z</dcterms:modified>
</cp:coreProperties>
</file>